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2" r:id="rId4"/>
    <p:sldId id="259" r:id="rId5"/>
    <p:sldId id="260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  <p14:sldId id="258"/>
            <p14:sldId id="262"/>
            <p14:sldId id="259"/>
            <p14:sldId id="260"/>
          </p14:sldIdLst>
        </p14:section>
        <p14:section name="Sekcja bez tytułu" id="{1E0FB385-EACF-4695-B149-DA9EFCDC5364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2019-01-20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2347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4461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248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5489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2019-01-20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2019-01-20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2019-01-20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2019-01-20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2019-01-20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2019-01-20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2019-01-20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2019-01-20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2019-01-20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2019-01-20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2019-01-20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2019-01-20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358900" y="687828"/>
            <a:ext cx="9296400" cy="2385571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r>
              <a:rPr lang="pl-PL" sz="3100" b="1" dirty="0">
                <a:solidFill>
                  <a:prstClr val="black"/>
                </a:solidFill>
                <a:latin typeface="Arial Black" pitchFamily="34" charset="0"/>
                <a:ea typeface="+mn-ea"/>
                <a:cs typeface="+mn-cs"/>
              </a:rPr>
              <a:t>Wspomaganie szkół w rozwoju kompetencji społecznych i obywatelskich  uczniów – </a:t>
            </a:r>
            <a:r>
              <a:rPr lang="pl-PL" sz="3100" dirty="0">
                <a:solidFill>
                  <a:prstClr val="black"/>
                </a:solidFill>
                <a:latin typeface="Arial Black" pitchFamily="34" charset="0"/>
                <a:ea typeface="+mn-ea"/>
                <a:cs typeface="+mn-cs"/>
              </a:rPr>
              <a:t/>
            </a:r>
            <a:br>
              <a:rPr lang="pl-PL" sz="3100" dirty="0">
                <a:solidFill>
                  <a:prstClr val="black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pl-PL" sz="3100" b="1" dirty="0" smtClean="0">
                <a:solidFill>
                  <a:prstClr val="black"/>
                </a:solidFill>
                <a:latin typeface="Arial Black" pitchFamily="34" charset="0"/>
                <a:ea typeface="+mn-ea"/>
                <a:cs typeface="+mn-cs"/>
              </a:rPr>
              <a:t>II etap</a:t>
            </a:r>
            <a:r>
              <a:rPr lang="pl-PL" sz="29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pl-PL" sz="29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pl-PL" sz="29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Moduł I. Wspomaganie pracy szkoły – wprowadzenie do szkolenia</a:t>
            </a:r>
            <a:br>
              <a:rPr lang="pl-PL" sz="29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pl-PL" sz="3100" b="1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358900" y="3073400"/>
            <a:ext cx="10337800" cy="2997200"/>
          </a:xfrm>
        </p:spPr>
        <p:txBody>
          <a:bodyPr>
            <a:normAutofit/>
          </a:bodyPr>
          <a:lstStyle/>
          <a:p>
            <a:pPr lvl="0" algn="l"/>
            <a:r>
              <a:rPr lang="pl-PL" sz="2800" b="1" dirty="0">
                <a:solidFill>
                  <a:srgbClr val="5B9BD5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pl-PL" sz="2800" b="1" dirty="0" smtClean="0">
                <a:solidFill>
                  <a:srgbClr val="5B9BD5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ompleksowe wspomaganie szkół to  </a:t>
            </a:r>
            <a:r>
              <a:rPr lang="pl-PL" sz="2800" b="1" dirty="0">
                <a:solidFill>
                  <a:srgbClr val="5B9BD5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nowoczesny system wspomagania rozwoju oświaty w Polsce nakierowany na</a:t>
            </a:r>
            <a:r>
              <a:rPr lang="pl-PL" sz="2800" b="1" dirty="0" smtClean="0">
                <a:solidFill>
                  <a:srgbClr val="5B9BD5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pl-PL" sz="28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pracę </a:t>
            </a:r>
            <a:r>
              <a:rPr lang="pl-PL" sz="2800" dirty="0">
                <a:ea typeface="Calibri" panose="020F0502020204030204" pitchFamily="34" charset="0"/>
                <a:cs typeface="Times New Roman" panose="02020603050405020304" pitchFamily="18" charset="0"/>
              </a:rPr>
              <a:t>ze szkołą,  służący wspieraniu jej w wykonywaniu zadań nakładanych przez państwo,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800" dirty="0">
                <a:ea typeface="Calibri" panose="020F0502020204030204" pitchFamily="34" charset="0"/>
                <a:cs typeface="Times New Roman" panose="02020603050405020304" pitchFamily="18" charset="0"/>
              </a:rPr>
              <a:t>wspomaganie  w rozwiązywaniu indywidualnych problemów. </a:t>
            </a:r>
            <a:endParaRPr lang="pl-PL" sz="2800" dirty="0"/>
          </a:p>
          <a:p>
            <a:pPr algn="l"/>
            <a:r>
              <a:rPr lang="pl-PL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198" y="1421533"/>
            <a:ext cx="10649607" cy="412738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Założenia kompleksowego wspomagania:</a:t>
            </a:r>
          </a:p>
          <a:p>
            <a:pPr marL="514350" lvl="0" indent="-514350" algn="just">
              <a:buAutoNum type="arabicPeriod"/>
            </a:pPr>
            <a:r>
              <a:rPr lang="pl-PL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Wspomaganie 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jest adresowane do szkoły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nie zaś wyłącznie do poszczególnych osób lub grup, takich jak dyrektor czy nauczyciele. Oznacza to, że poprzez doskonalenie nauczycieli całościowo oddziałuje się na szkołę rozumianą jako złożony, wieloaspektowy system (organizację</a:t>
            </a:r>
            <a:r>
              <a:rPr lang="pl-PL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457200" lvl="0" indent="-457200" algn="just">
              <a:buFont typeface="Arial" panose="020B0604020202020204" pitchFamily="34" charset="0"/>
              <a:buAutoNum type="arabicPeriod" startAt="2"/>
            </a:pPr>
            <a:r>
              <a:rPr lang="pl-PL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Wspomaganie pomaga szkole w rozwiązywaniu własnych problemów</a:t>
            </a:r>
            <a:r>
              <a:rPr lang="pl-PL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 co za </a:t>
            </a:r>
            <a:r>
              <a:rPr lang="pl-PL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tym </a:t>
            </a:r>
            <a:r>
              <a:rPr lang="pl-PL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idzie – nie     wyręcza jej i nie narzuca rozwiązań. Wynikająca z tego filozofia współpracy między systemem wspomagania a szkołami kładzie nacisk na podmiotową, autonomiczną rolę szkoły  i współtworzenie przez nią wszystkich planów </a:t>
            </a:r>
            <a:r>
              <a:rPr lang="pl-PL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działań.</a:t>
            </a:r>
            <a:endParaRPr lang="pl-PL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buAutoNum type="arabicPeriod" startAt="2"/>
            </a:pPr>
            <a:endParaRPr lang="pl-PL" sz="24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90598" y="1509544"/>
            <a:ext cx="10649607" cy="41273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06713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22282" y="1357144"/>
            <a:ext cx="10649607" cy="4127381"/>
          </a:xfrm>
        </p:spPr>
        <p:txBody>
          <a:bodyPr>
            <a:noAutofit/>
          </a:bodyPr>
          <a:lstStyle/>
          <a:p>
            <a:pPr marL="457200" lvl="0" indent="-457200" algn="just">
              <a:buAutoNum type="arabicPeriod" startAt="3"/>
            </a:pPr>
            <a:r>
              <a:rPr lang="pl-PL" sz="24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Wspomaganie </a:t>
            </a:r>
            <a:r>
              <a:rPr lang="pl-PL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pomaga szkole w rozwiązywaniu własnych problemów</a:t>
            </a:r>
            <a:r>
              <a:rPr lang="pl-PL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 co za </a:t>
            </a:r>
            <a:r>
              <a:rPr lang="pl-PL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tym idzie nie  </a:t>
            </a:r>
            <a:r>
              <a:rPr lang="pl-PL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wyręcza jej i nie narzuca rozwiązań. Wynikająca z tego filozofia współpracy między systemem wspomagania a szkołami kładzie nacisk na podmiotową, autonomiczną rolę szkoły  i współtworzenie przez nią wszystkich planów </a:t>
            </a:r>
            <a:r>
              <a:rPr lang="pl-PL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działań.</a:t>
            </a:r>
            <a:endParaRPr lang="pl-PL" sz="24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buAutoNum type="arabicPeriod" startAt="4"/>
            </a:pPr>
            <a:r>
              <a:rPr lang="pl-PL" sz="24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Wspomaganie </a:t>
            </a:r>
            <a:r>
              <a:rPr lang="pl-PL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jest procesem, czyli odchodzi od pojedynczych, </a:t>
            </a:r>
            <a:r>
              <a:rPr lang="pl-PL" sz="24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samodzielnych form </a:t>
            </a:r>
            <a:r>
              <a:rPr lang="pl-PL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doskonalenia</a:t>
            </a:r>
            <a:r>
              <a:rPr lang="pl-PL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Każde działanie prowadzone na rzecz rozwoju szkoły jest elementem rocznego planu wypracowanego przez dyrektora szkoły i radę pedagogiczną na bazie zdiagnozowanych potrzeb placówki. Plan ten będzie służyć wprowadzeniu zmian, które przyczynią się do poprawy jakości działania szkoły i doskonalenia kompetencji osób w niej pracujących</a:t>
            </a:r>
            <a:endParaRPr lang="pl-PL" sz="24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727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22282" y="1114096"/>
            <a:ext cx="10649607" cy="4127381"/>
          </a:xfrm>
        </p:spPr>
        <p:txBody>
          <a:bodyPr/>
          <a:lstStyle/>
          <a:p>
            <a:pPr marL="0" indent="0">
              <a:buNone/>
            </a:pPr>
            <a:r>
              <a:rPr lang="pl-P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adania stojące </a:t>
            </a:r>
            <a:r>
              <a:rPr lang="pl-P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przed organizatorem wspomagania </a:t>
            </a:r>
            <a:r>
              <a:rPr lang="pl-PL" sz="3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inicjowanie, wdrażanie i monitorowanie projektu rozwojowego czy, inaczej mówiąc, rocznego planu wspomagania szkoły w określonym aspekcie jej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działalności</a:t>
            </a:r>
          </a:p>
          <a:p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 będzie służyć wprowadzeniu zmian, które przyczynią się do poprawy jakości działania szkoły i doskonalenia kompetencji osób w niej pracujących. </a:t>
            </a: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04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151153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3500" b="1" dirty="0" smtClean="0">
                <a:solidFill>
                  <a:schemeClr val="accent1">
                    <a:lumMod val="50000"/>
                  </a:schemeClr>
                </a:solidFill>
              </a:rPr>
              <a:t>Organizacja wspomagania:</a:t>
            </a:r>
          </a:p>
          <a:p>
            <a:r>
              <a:rPr lang="pl-PL" dirty="0" smtClean="0"/>
              <a:t>dyrektor szkoły powołuje zespół wewnątrzszkolny.</a:t>
            </a:r>
          </a:p>
          <a:p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pl-PL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race </a:t>
            </a: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tego zespołu </a:t>
            </a:r>
            <a:r>
              <a:rPr lang="pl-PL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są </a:t>
            </a: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koordynowane przez zewnętrznego </a:t>
            </a:r>
            <a:r>
              <a:rPr lang="pl-PL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konsultanta</a:t>
            </a:r>
          </a:p>
          <a:p>
            <a:pPr algn="just"/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pl-PL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opełnieniem </a:t>
            </a: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i rozszerzeniem realizowanego w szkole rocznego planu wspomagania </a:t>
            </a:r>
            <a:r>
              <a:rPr lang="pl-PL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są </a:t>
            </a: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sieci współpracy i samokształcenia skupiające nauczycieli (</a:t>
            </a:r>
            <a:r>
              <a:rPr lang="pl-PL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dyrektorów)z różnych szkół.</a:t>
            </a:r>
          </a:p>
          <a:p>
            <a:pPr algn="just"/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pl-PL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ieć to forma </a:t>
            </a: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współpracy dającą możliwość wymiany doświadczeń, analizy dobrych praktyk, tworzenia innowacyjnych rozwiązań albo poszerzania kompetencji w trakcie regularnych spotkań (trzy do pięciu w roku szkolnym, optymalnie co dwa miesiące) oraz przez platformę internetową.</a:t>
            </a: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87741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378</Words>
  <Application>Microsoft Office PowerPoint</Application>
  <PresentationFormat>Niestandardowy</PresentationFormat>
  <Paragraphs>27</Paragraphs>
  <Slides>5</Slides>
  <Notes>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Wspomaganie szkół w rozwoju kompetencji społecznych i obywatelskich  uczniów –  II etap Moduł I. Wspomaganie pracy szkoły – wprowadzenie do szkolenia 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Usr2</cp:lastModifiedBy>
  <cp:revision>22</cp:revision>
  <dcterms:created xsi:type="dcterms:W3CDTF">2018-12-02T13:14:09Z</dcterms:created>
  <dcterms:modified xsi:type="dcterms:W3CDTF">2019-01-20T13:33:54Z</dcterms:modified>
</cp:coreProperties>
</file>